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67" r:id="rId3"/>
    <p:sldId id="266" r:id="rId4"/>
    <p:sldId id="340" r:id="rId5"/>
    <p:sldId id="272" r:id="rId6"/>
    <p:sldId id="273" r:id="rId7"/>
    <p:sldId id="275" r:id="rId8"/>
    <p:sldId id="276" r:id="rId9"/>
    <p:sldId id="277" r:id="rId10"/>
    <p:sldId id="270" r:id="rId11"/>
    <p:sldId id="281" r:id="rId12"/>
    <p:sldId id="283" r:id="rId13"/>
    <p:sldId id="282" r:id="rId14"/>
    <p:sldId id="287" r:id="rId15"/>
    <p:sldId id="298" r:id="rId16"/>
    <p:sldId id="300" r:id="rId17"/>
    <p:sldId id="301" r:id="rId18"/>
    <p:sldId id="302" r:id="rId19"/>
    <p:sldId id="303" r:id="rId20"/>
    <p:sldId id="304" r:id="rId21"/>
    <p:sldId id="280" r:id="rId22"/>
    <p:sldId id="284" r:id="rId23"/>
    <p:sldId id="279" r:id="rId24"/>
    <p:sldId id="332" r:id="rId25"/>
    <p:sldId id="333" r:id="rId26"/>
    <p:sldId id="334" r:id="rId27"/>
    <p:sldId id="307" r:id="rId28"/>
    <p:sldId id="314" r:id="rId29"/>
    <p:sldId id="278" r:id="rId30"/>
    <p:sldId id="337" r:id="rId31"/>
    <p:sldId id="269" r:id="rId32"/>
    <p:sldId id="338" r:id="rId33"/>
    <p:sldId id="323" r:id="rId34"/>
    <p:sldId id="324" r:id="rId35"/>
    <p:sldId id="326" r:id="rId36"/>
    <p:sldId id="268" r:id="rId37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574B9"/>
    <a:srgbClr val="16A1DC"/>
    <a:srgbClr val="BCBDC1"/>
    <a:srgbClr val="C82128"/>
    <a:srgbClr val="000000"/>
    <a:srgbClr val="2D4E9F"/>
    <a:srgbClr val="EF362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2" autoAdjust="0"/>
    <p:restoredTop sz="62899" autoAdjust="0"/>
  </p:normalViewPr>
  <p:slideViewPr>
    <p:cSldViewPr showGuides="1">
      <p:cViewPr>
        <p:scale>
          <a:sx n="118" d="100"/>
          <a:sy n="118" d="100"/>
        </p:scale>
        <p:origin x="-312" y="474"/>
      </p:cViewPr>
      <p:guideLst>
        <p:guide orient="horz" pos="2115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B48A2-54A9-4CA0-A706-0A64DE3FCFE3}" type="datetimeFigureOut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393064-0745-40E5-B269-67C3D6A59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00409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0C188-2103-497A-BF44-833DF62E6973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11326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83A5-D7C2-4FC5-BD7B-BC3FED7A42F8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01135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2D02D-7763-4EEC-B9E2-449FB4DAEE1E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955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5921B9-6AA9-45A3-BA1E-FCEDB6187229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31254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4162-8B3F-4256-A606-493DF86A6CB4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87616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53DF6-7E37-4CAB-902D-A7326A775552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90195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1D7B-C785-404C-A2E5-7370D9CF6A0B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846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90C04-CFB6-4E3C-B4BC-61BE18E0DB95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2338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0EE92-08CE-46D2-8CF6-6D2F33ACF062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5723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E29BA4-B70C-46D1-ACCD-386FA7E9E430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764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A3D54-D741-4D8B-8CEC-6B75F92CDED8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60131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527EF-FD8D-4659-BCF8-6C4B3BB7F08A}" type="datetime1">
              <a:rPr lang="ru-RU" smtClean="0"/>
              <a:pPr/>
              <a:t>30.03.2020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5BF37-E623-46BD-B003-6E5414BB03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8259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&#1096;&#1072;&#1093;-&#1075;&#1086;.&#1088;&#1092;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hyperlink" Target="http://portalkso.ru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3;&#1086;&#1090;&#1086;&#1096;&#1080;&#1085;&#1100;&#1077;.&#1088;&#1092;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hyperlink" Target="http://portalkso.ru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42950" y="3284984"/>
            <a:ext cx="8420100" cy="2592288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ЗАСЕДАНИЕ СОВЕТА ДЕПУТАТОВ ГОРОДСКОГО ОКРУГА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ЛОТОШИНО МОСКОВСКОЙ ОБЛАСТИ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026" name="Рисунок 2" descr="ГОСТ Герб Конгу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95725" y="212725"/>
            <a:ext cx="1843093" cy="225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9389980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Объект 7"/>
          <p:cNvSpPr>
            <a:spLocks noGrp="1"/>
          </p:cNvSpPr>
          <p:nvPr>
            <p:ph idx="1"/>
          </p:nvPr>
        </p:nvSpPr>
        <p:spPr>
          <a:xfrm>
            <a:off x="1759942" y="1844824"/>
            <a:ext cx="7573059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ДОЛЖНОСТНЫМ ЛИЦАМ ПРОВЕРЯЕМЫХ ОРГАНОВ И ОРГАНИЗАЦИЙ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НАПРАВЛЕНО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ПРЕДСТАВЛЕНИЙ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38409" y="1916261"/>
            <a:ext cx="45719" cy="144073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7"/>
          <p:cNvSpPr txBox="1">
            <a:spLocks/>
          </p:cNvSpPr>
          <p:nvPr/>
        </p:nvSpPr>
        <p:spPr>
          <a:xfrm>
            <a:off x="1770852" y="4221088"/>
            <a:ext cx="7573059" cy="201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 КОТОРЫХ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ИЛИ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80%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ВЫПОЛНЕНЫ ПОЛНОСТЬЮ,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ПРЕДСТАВЛЕНИЕ ИСПОЛНЕНО ЧАСТИЧНО И НАХОДИТСЯ НА КОНТРОЛЕ, ПО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 НАСТУПИЛ СРОК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438409" y="4437112"/>
            <a:ext cx="45719" cy="172819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94162" y="3861048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902297" y="260648"/>
            <a:ext cx="6278492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7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695214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32520" y="1772816"/>
            <a:ext cx="8781643" cy="4536504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500" dirty="0" smtClean="0">
              <a:latin typeface="+mj-lt"/>
            </a:endParaRPr>
          </a:p>
          <a:p>
            <a:pPr marL="0" indent="0">
              <a:buNone/>
            </a:pP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НАПРАВЛЕНО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24 </a:t>
            </a:r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ИНФОРМАЦИОННЫХ ПИСЬМА:</a:t>
            </a:r>
          </a:p>
          <a:p>
            <a:pPr marL="0" indent="0">
              <a:buNone/>
            </a:pPr>
            <a:endParaRPr lang="ru-RU" sz="2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ГЛАВАМ МУНИЦИПАЛЬНЫХ ОБРАЗОВАНИЙ МУНИЦИПАЛЬНОГО РАЙОНА (ГЛАВЕ ГОРДСКОГО ОКРУГА) -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</a:t>
            </a:r>
          </a:p>
          <a:p>
            <a:endParaRPr lang="ru-RU" sz="27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7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СОВЕТАМ ДЕПУТАТОВ МУНИЦИПАЛЬНЫХ ОБРАЗОВАНИЙ МУНИЦИПАЛЬНОГО РАЙОНА (ГОРОДСКОГО ОКРУГА) - </a:t>
            </a:r>
            <a:r>
              <a:rPr lang="ru-RU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</a:t>
            </a:r>
            <a:endParaRPr lang="ru-RU" sz="2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56656" y="260648"/>
            <a:ext cx="6264696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  <a:endParaRPr lang="ru-RU" sz="28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74453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Объект 7"/>
          <p:cNvSpPr>
            <a:spLocks noGrp="1"/>
          </p:cNvSpPr>
          <p:nvPr>
            <p:ph idx="1"/>
          </p:nvPr>
        </p:nvSpPr>
        <p:spPr>
          <a:xfrm>
            <a:off x="1495039" y="1952836"/>
            <a:ext cx="8146058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ИНФОРМАЦИОННЫХ ПИСЬМАХ, ПРЕДСТАВЛЕНИЯХ ДАНЫ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83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ПРЕДЛОЖЕНИЯ ПО УСТРАНЕНИЮ ВЫЯВЛЕННЫХ НАРУШЕНИЙ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69828" y="2060848"/>
            <a:ext cx="72008" cy="129614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бъект 7"/>
          <p:cNvSpPr txBox="1">
            <a:spLocks/>
          </p:cNvSpPr>
          <p:nvPr/>
        </p:nvSpPr>
        <p:spPr>
          <a:xfrm>
            <a:off x="1568624" y="4478608"/>
            <a:ext cx="8006684" cy="1656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ТОМ ЧИСЛЕ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16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ПРЕДЛОЖЕНИЙ ПО ВНЕСЕНИЮ ИЗМЕНЕНИЙ (ПРИНЯТИЮ) НОРМАТИВНЫХ ПРАВОВЫХ АКТОВ ПО СОВЕРШЕНСТВОВАНИЮ БЮДЖЕТНОГО ПРОЦЕССА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69828" y="4509118"/>
            <a:ext cx="72008" cy="144073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04528" y="3887337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856656" y="274638"/>
            <a:ext cx="6264696" cy="11430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823440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48544" y="2204864"/>
            <a:ext cx="8534243" cy="151216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ВНЕСЕНЫ ИЗМЕНЕНИЯ (ПРИНЯТЫ)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НОРМАТИВНЫХ ПРАВОВЫХ АКТА ЛОТОШИНСКОГО МУНИЦИПАЛЬНОГО РАЙОНА (ПОСЕЛЕНИЙ, ВХОДИВШИХ В СОСТАВ РАЙОНА)</a:t>
            </a:r>
          </a:p>
          <a:p>
            <a:pPr marL="0" indent="0"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56656" y="260648"/>
            <a:ext cx="6264696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11" name="Объект 7"/>
          <p:cNvSpPr txBox="1">
            <a:spLocks/>
          </p:cNvSpPr>
          <p:nvPr/>
        </p:nvSpPr>
        <p:spPr>
          <a:xfrm>
            <a:off x="424998" y="4077072"/>
            <a:ext cx="1505372" cy="19013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9786" y="4221087"/>
            <a:ext cx="711805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СНЯТЫ С КОНТРОЛЯ В СВЯЗИ С ПРЕОБРАЗОВАНИЕМ  МУНИЦИПАЛЬНЫХ ОБРАЗОВАНИЙ ОБЪЕКТОВ КОНТРОЛЯ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7292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25598" y="3643314"/>
            <a:ext cx="9054803" cy="273801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Основное направление контрольной деятельности КСП в 2019 году –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законности, результативности и экономности использования средств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бюджетов муниципального района, сельских и городского поселений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640632" y="272188"/>
            <a:ext cx="6624736" cy="1068580"/>
          </a:xfrm>
        </p:spPr>
        <p:txBody>
          <a:bodyPr anchor="ctr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2050" name="Picture 2" descr="C:\Users\Пользователь\Downloads\картинки\22547639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760" y="1124743"/>
            <a:ext cx="4176464" cy="278648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777782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066130"/>
          </a:xfrm>
        </p:spPr>
        <p:txBody>
          <a:bodyPr anchor="ctr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646112" y="1628800"/>
            <a:ext cx="8915400" cy="20882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2019 ГОДУ КОНТРОЛЬНО-СЧЕТНОЙ ПАЛАТОЙ ПРОВЕДЕНО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7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КОНТРОЛЬНЫХ МЕРОПРИЯТИЙ, В ПРОЦЕССЕ ПРОВЕДЕНИЯ КОТОРЫХ ПРОВЕРЕНО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13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ОБЪЕКТОВ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4488" y="1772816"/>
            <a:ext cx="72008" cy="194421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78717" y="4031353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56430" y="4509120"/>
            <a:ext cx="869476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ОБЪЕМ ПРОВЕРЕННЫХ СРЕДСТВ СОСТАВИЛ </a:t>
            </a:r>
            <a:r>
              <a:rPr lang="ru-RU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159 488,1 </a:t>
            </a: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ТЫС. РУБЛЕЙ</a:t>
            </a:r>
            <a:endParaRPr lang="ru-RU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4488" y="4509120"/>
            <a:ext cx="72008" cy="122413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15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91213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44488" y="3717032"/>
            <a:ext cx="100545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2</a:t>
            </a:r>
            <a:endParaRPr lang="ru-RU" sz="15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8223" y="1556792"/>
            <a:ext cx="100545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1</a:t>
            </a:r>
            <a:endParaRPr lang="ru-RU" sz="15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696744" cy="1143000"/>
          </a:xfrm>
        </p:spPr>
        <p:txBody>
          <a:bodyPr anchor="t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ПРОВЕДЕНЫ КОНТРОЛЬНЫЕ МЕРОПРИЯТИЯ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44488" y="1988840"/>
            <a:ext cx="9217024" cy="48245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ru-RU" sz="1000" b="1" dirty="0" smtClean="0">
              <a:latin typeface="+mj-lt"/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latin typeface="+mj-lt"/>
              </a:rPr>
              <a:t>« Проверка эффективности использования муниципального имущества, законности и результативности использования средств бюджета Лотошинского муниципального района, выделенных в 2017-2018 годах, на содержание Муниципального учреждении дополнительного образования «Детско-юношеская спортивная школа».</a:t>
            </a:r>
          </a:p>
          <a:p>
            <a:pPr marL="0" indent="0">
              <a:buNone/>
            </a:pPr>
            <a:endPara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endParaRPr lang="ru-RU" sz="11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 algn="just">
              <a:buNone/>
            </a:pPr>
            <a:r>
              <a:rPr lang="ru-RU" sz="2000" b="1" dirty="0" smtClean="0">
                <a:latin typeface="+mj-lt"/>
              </a:rPr>
              <a:t>«Проверка эффективности использования имущества, законности и результативности использования средств бюджета сельского поселения </a:t>
            </a:r>
            <a:r>
              <a:rPr lang="ru-RU" sz="2000" b="1" dirty="0" err="1" smtClean="0">
                <a:latin typeface="+mj-lt"/>
              </a:rPr>
              <a:t>Микулинское</a:t>
            </a:r>
            <a:r>
              <a:rPr lang="ru-RU" sz="2000" b="1" dirty="0" smtClean="0">
                <a:latin typeface="+mj-lt"/>
              </a:rPr>
              <a:t> Лотошинского муниципального района, выделенных в 2017-2018 годах (текущий период 2019 года), на содержание муниципального учреждения культуры «Централизованная клубная система сельского поселения </a:t>
            </a:r>
            <a:r>
              <a:rPr lang="ru-RU" sz="2000" b="1" dirty="0" err="1" smtClean="0">
                <a:latin typeface="+mj-lt"/>
              </a:rPr>
              <a:t>Микулинское</a:t>
            </a:r>
            <a:r>
              <a:rPr lang="ru-RU" sz="2000" b="1" dirty="0" smtClean="0">
                <a:latin typeface="+mj-lt"/>
              </a:rPr>
              <a:t>»»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653881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436773" y="4310919"/>
            <a:ext cx="129099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5</a:t>
            </a:r>
            <a:endParaRPr lang="ru-RU" sz="15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6773" y="2564904"/>
            <a:ext cx="12241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4</a:t>
            </a:r>
            <a:endParaRPr lang="ru-RU" sz="14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842" y="980728"/>
            <a:ext cx="124706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3</a:t>
            </a:r>
            <a:endParaRPr lang="ru-RU" sz="14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5" y="12854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696744" cy="1143000"/>
          </a:xfrm>
        </p:spPr>
        <p:txBody>
          <a:bodyPr anchor="t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ПРОВЕДЕНЫ КОНТРОЛЬНЫЕ МЕРОПРИЯТИЯ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09530" y="857232"/>
            <a:ext cx="9321337" cy="572000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endParaRPr lang="ru-RU" sz="1000" b="1" dirty="0" smtClean="0">
              <a:latin typeface="+mj-lt"/>
            </a:endParaRPr>
          </a:p>
          <a:p>
            <a:pPr marL="114300" indent="0">
              <a:buNone/>
            </a:pPr>
            <a:endParaRPr lang="ru-RU" sz="1000" b="1" dirty="0">
              <a:latin typeface="+mj-lt"/>
            </a:endParaRPr>
          </a:p>
          <a:p>
            <a:pPr marL="114300" indent="0">
              <a:buNone/>
            </a:pPr>
            <a:endParaRPr lang="ru-RU" sz="1000" b="1" dirty="0" smtClean="0">
              <a:latin typeface="+mj-lt"/>
            </a:endParaRPr>
          </a:p>
          <a:p>
            <a:pPr marL="114300" indent="0">
              <a:buNone/>
            </a:pPr>
            <a:endParaRPr lang="ru-RU" sz="1000" b="1" dirty="0" smtClean="0">
              <a:latin typeface="+mj-lt"/>
            </a:endParaRPr>
          </a:p>
          <a:p>
            <a:pPr algn="just"/>
            <a:r>
              <a:rPr lang="ru-RU" sz="2000" b="1" dirty="0" smtClean="0">
                <a:latin typeface="+mj-lt"/>
              </a:rPr>
              <a:t>«Аудит расходования средств бюджета сельского поселения </a:t>
            </a:r>
            <a:r>
              <a:rPr lang="ru-RU" sz="2000" b="1" dirty="0" err="1" smtClean="0">
                <a:latin typeface="+mj-lt"/>
              </a:rPr>
              <a:t>Ошейкинское</a:t>
            </a:r>
            <a:r>
              <a:rPr lang="ru-RU" sz="2000" b="1" dirty="0" smtClean="0">
                <a:latin typeface="+mj-lt"/>
              </a:rPr>
              <a:t>, выделенных в 2018 году, на исполнение мероприятий Муниципальной программы сельского поселения </a:t>
            </a:r>
            <a:r>
              <a:rPr lang="ru-RU" sz="2000" b="1" dirty="0" err="1" smtClean="0">
                <a:latin typeface="+mj-lt"/>
              </a:rPr>
              <a:t>Ошейкинское</a:t>
            </a:r>
            <a:r>
              <a:rPr lang="ru-RU" sz="2000" b="1" dirty="0" smtClean="0">
                <a:latin typeface="+mj-lt"/>
              </a:rPr>
              <a:t> «Эффективное управление на 2017-2021 годы».</a:t>
            </a:r>
          </a:p>
          <a:p>
            <a:pPr algn="just"/>
            <a:endParaRPr lang="ru-RU" sz="2000" b="1" dirty="0" smtClean="0">
              <a:latin typeface="+mj-lt"/>
            </a:endParaRPr>
          </a:p>
          <a:p>
            <a:pPr algn="just"/>
            <a:r>
              <a:rPr lang="ru-RU" sz="2000" b="1" dirty="0" smtClean="0">
                <a:latin typeface="+mj-lt"/>
              </a:rPr>
              <a:t>«Аудит расходования средств бюджета Лотошинского муниципального района, выделенных в 2018 годах на исполнение мероприятий  Муниципальной программы  «Жилище» Лотошинского муниципального района Московской области» на 2018-2022 годы».</a:t>
            </a:r>
          </a:p>
          <a:p>
            <a:pPr marL="1371600" lvl="3" indent="0">
              <a:buNone/>
            </a:pPr>
            <a:endParaRPr lang="ru-RU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000" b="1" dirty="0" smtClean="0">
                <a:latin typeface="+mj-lt"/>
              </a:rPr>
              <a:t>«Аудит расходования средств бюджета городского поселения Лотошино, выделенных в 2018 годах на исполнение мероприятий  Муниципальной программы городского поселения Лотошино «Развитие физической культуры и спорта  на 2015-2020 годы».</a:t>
            </a:r>
            <a:endParaRPr lang="ru-RU" sz="2000" dirty="0"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036997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32748" y="4197737"/>
            <a:ext cx="130187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7</a:t>
            </a:r>
            <a:endParaRPr lang="ru-RU" sz="15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2199" y="1916832"/>
            <a:ext cx="1422411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+mj-lt"/>
              </a:rPr>
              <a:t>6</a:t>
            </a:r>
            <a:endParaRPr lang="ru-RU" sz="15000" b="1" dirty="0">
              <a:solidFill>
                <a:schemeClr val="accent2">
                  <a:lumMod val="40000"/>
                  <a:lumOff val="60000"/>
                </a:schemeClr>
              </a:solidFill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143000"/>
          </a:xfrm>
        </p:spPr>
        <p:txBody>
          <a:bodyPr anchor="t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ПРОВЕДЕНЫ КОНТРОЛЬНЫЕ МЕРОПРИЯТИЯ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44488" y="1700808"/>
            <a:ext cx="9217024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endPara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</a:pPr>
            <a:r>
              <a:rPr lang="ru-RU" sz="2000" b="1" dirty="0" smtClean="0">
                <a:latin typeface="+mj-lt"/>
              </a:rPr>
              <a:t>«Проверка целевого и эффективного расходования бюджетных средств  в  рамках исполнения подпрограммы 1 «Профилактика преступлений и иных правонарушений» муниципальной программы Лотошинского муниципального района «Безопасность Лотошинского муниципального района Московской области на 2018-2022 годы» с элементами аудита в сфере закупок».</a:t>
            </a:r>
            <a:endParaRPr lang="ru-RU" sz="2000" dirty="0" smtClean="0">
              <a:latin typeface="+mj-lt"/>
            </a:endParaRPr>
          </a:p>
          <a:p>
            <a:pPr marL="114300" indent="0">
              <a:buNone/>
            </a:pPr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114300" indent="0" algn="just">
              <a:buNone/>
            </a:pPr>
            <a:r>
              <a:rPr lang="ru-RU" sz="2000" b="1" dirty="0" smtClean="0">
                <a:latin typeface="+mj-lt"/>
              </a:rPr>
              <a:t>«Проверка целевого и эффективного расходования бюджетных средств  в  рамках исполнения муниципальной программы  «Формирование современной комфортной городской среды на территории городского поселения Лотошино на 2018-2022 годы»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839605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09596" y="1785926"/>
            <a:ext cx="8915400" cy="17984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РЕЗУЛЬТАТАМ КОНТРОЛЬНЫХ МЕРОПРИЯТИЙ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СОСТАВЛЕНО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ПРОТОКОЛА ОБ АДМИНИСТРАТИВНЫХ ПРАВОНАРУШЕНИЯХ</a:t>
            </a:r>
          </a:p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 СТАТЬЕ 15.11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КоАП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РФ «ГРУБОЕ НАРУШЕНИЕ ТРЕБОВАНИЙ К БУХГАЛТЕРСКОМУ УЧЕТУ, В ТОМ ЧИСЛЕ К БУХГАЛТЕРСКОЙ (ФИНАНСОВОЙ) ОТЧЕТНОСТИ»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480720" cy="1143000"/>
          </a:xfrm>
        </p:spPr>
        <p:txBody>
          <a:bodyPr anchor="ctr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4488" y="2060848"/>
            <a:ext cx="72008" cy="129614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6720" y="5000636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23844" y="5143512"/>
            <a:ext cx="88034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СУММА НАЛОЖЕННЫХ ШТРАФОВ – 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 тыс. руб.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44488" y="4509120"/>
            <a:ext cx="72008" cy="158417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577267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00" y="67424"/>
            <a:ext cx="3600400" cy="2483503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42950" y="2348880"/>
            <a:ext cx="8420100" cy="4104456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ОТЧЕТ О ДЕЯТЕЛЬНОСТИ КОНТРОЛЬНО-СЧЕТНОЙ ПАЛАТЫ ГОРОДСКОГО ОКРУГА ЛОТОШИНО МОСКОВСКОЙ ОБЛАСТИ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ЗА 2019 ГОД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2050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2724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5211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94122"/>
          </a:xfrm>
        </p:spPr>
        <p:txBody>
          <a:bodyPr anchor="ctr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КОНТРОЛЬНАЯ ДЕЯТЕЛЬНОСТЬ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5282" y="4187628"/>
            <a:ext cx="87868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ВНЕШНЯЯ ПРОВЕРКА ГОДОВОГО ОТЧЕТА ОБ ИСПОЛНЕНИИ БЮДЖЕТА СЕЛЬСКОГО ПОСЕЛЕНИЯ МИКУЛИНСКОЕ ЗА 2018 ГОД</a:t>
            </a:r>
          </a:p>
          <a:p>
            <a:pPr algn="just">
              <a:buFontTx/>
              <a:buChar char="-"/>
            </a:pPr>
            <a:endParaRPr lang="ru-RU" sz="2000" b="1" dirty="0" smtClean="0">
              <a:solidFill>
                <a:srgbClr val="C821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ПРОВЕРКА ЭФФЕКТИВНОСТИ ИСПОЛЬЗОВАНИЯ МУНИЦИПАЛЬНОГО ИМУЩЕСТВА, ЗАКОННОСТИ И РЕЗУЛЬТАТИВНОСТИ ИСПОЛЬЗОВАНИЯ СРЕДСТВ БЮДЖЕТА ЛОТОШИНСКОГО МУНИЦИПАЛЬНОГО РАЙОНА , ВЫДЕЛЕННЫХ В 2017-2018 ГОДАХ, НА СОДЕРЖАНИЕ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 ДО «ДЮСШ»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54835" y="4221088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Объект 7"/>
          <p:cNvSpPr txBox="1">
            <a:spLocks/>
          </p:cNvSpPr>
          <p:nvPr/>
        </p:nvSpPr>
        <p:spPr>
          <a:xfrm>
            <a:off x="1072833" y="3933449"/>
            <a:ext cx="1575911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15" name="Объект 7"/>
          <p:cNvSpPr txBox="1">
            <a:spLocks/>
          </p:cNvSpPr>
          <p:nvPr/>
        </p:nvSpPr>
        <p:spPr>
          <a:xfrm>
            <a:off x="4664968" y="3933056"/>
            <a:ext cx="1497335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18" name="Объект 7"/>
          <p:cNvSpPr>
            <a:spLocks noGrp="1"/>
          </p:cNvSpPr>
          <p:nvPr>
            <p:ph idx="1"/>
          </p:nvPr>
        </p:nvSpPr>
        <p:spPr>
          <a:xfrm>
            <a:off x="555899" y="1988840"/>
            <a:ext cx="8915400" cy="158417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ПЕРЕДАНО </a:t>
            </a:r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МАТЕРИАЛА </a:t>
            </a:r>
          </a:p>
          <a:p>
            <a:pPr marL="0" indent="0" algn="ctr">
              <a:buNone/>
            </a:pPr>
            <a:r>
              <a:rPr lang="ru-RU" sz="3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ПРОКУРАТУРУ ЛОТОШИНСКОГО РАЙОНА</a:t>
            </a:r>
            <a:endParaRPr lang="ru-RU" sz="3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2520" y="3743321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031558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79807" y="1600375"/>
            <a:ext cx="88925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Подготовлены и представлены в Советы депутатов</a:t>
            </a:r>
          </a:p>
          <a:p>
            <a:pPr marL="0" indent="0"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Муниципальных образований Лотошинского муниципального  района (городского округа)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480720" cy="1143000"/>
          </a:xfrm>
        </p:spPr>
        <p:txBody>
          <a:bodyPr anchor="ctr">
            <a:noAutofit/>
          </a:bodyPr>
          <a:lstStyle/>
          <a:p>
            <a:r>
              <a:rPr lang="ru-RU" sz="33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ЭКСПЕРТНО-АНАЛИТИЧЕСКАЯ ДЕЯТЕЛЬНОСТЬ</a:t>
            </a:r>
            <a:endParaRPr lang="ru-RU" sz="33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8717" y="3140968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3559" y="3342252"/>
            <a:ext cx="400278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>
                <a:solidFill>
                  <a:srgbClr val="C821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заключение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проект бюджета городского округа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Лотошино на 2020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 и на плановый период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2021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2022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годов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40796" y="3370136"/>
            <a:ext cx="413268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C821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</a:t>
            </a:r>
            <a:endParaRPr lang="ru-RU" sz="5000" b="1" dirty="0">
              <a:solidFill>
                <a:srgbClr val="C821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заключений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изменения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бюджетов поселений и муниципального района на 2019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 и на плановый период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2020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2021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годов</a:t>
            </a:r>
          </a:p>
        </p:txBody>
      </p:sp>
      <p:sp>
        <p:nvSpPr>
          <p:cNvPr id="14" name="Объект 7"/>
          <p:cNvSpPr txBox="1">
            <a:spLocks/>
          </p:cNvSpPr>
          <p:nvPr/>
        </p:nvSpPr>
        <p:spPr>
          <a:xfrm>
            <a:off x="2080945" y="3342252"/>
            <a:ext cx="993279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15" name="Объект 7"/>
          <p:cNvSpPr txBox="1">
            <a:spLocks/>
          </p:cNvSpPr>
          <p:nvPr/>
        </p:nvSpPr>
        <p:spPr>
          <a:xfrm>
            <a:off x="6912049" y="3341859"/>
            <a:ext cx="1497335" cy="951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endParaRPr lang="ru-RU" sz="6000" b="1" dirty="0">
              <a:solidFill>
                <a:srgbClr val="C82128"/>
              </a:solidFill>
              <a:latin typeface="+mj-lt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16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269549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594283" y="1608839"/>
            <a:ext cx="89154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Подготовлены и представлены в Советы депутатов</a:t>
            </a:r>
          </a:p>
          <a:p>
            <a:pPr marL="0" indent="0" algn="ctr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Муниципальных образований Лотошинского муниципального  района (городского округа)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14300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ЭКСПЕРТНО-АНАЛИТИЧЕСКАЯ ДЕЯТЕЛЬНОСТЬ</a:t>
            </a:r>
            <a:endParaRPr lang="ru-RU" sz="33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704602" y="2976991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35741" y="3284984"/>
            <a:ext cx="43601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821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12</a:t>
            </a: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ЗАКЛЮЧЕНИЙ НА ИСПОЛНЕНИЕ БЮДЖЕТОВ МУНИЦИПАЛЬНЫХ ОБРАЗОВАНИЙ  ЗА </a:t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КВАРТАЛ, 1 ПОЛУГОДИЕ И </a:t>
            </a:r>
            <a:b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9 МЕСЯЦЕВ 2019 ГОДА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57056" y="3299437"/>
            <a:ext cx="3859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821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</a:t>
            </a:r>
            <a:endParaRPr lang="ru-RU" sz="6000" b="1" dirty="0">
              <a:solidFill>
                <a:srgbClr val="C821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ЗАКЛЮЧЕНИЯ НА ОТЧЕТ </a:t>
            </a:r>
            <a:r>
              <a:rPr lang="ru-RU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 ИСПОЛНЕНИИ 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БЮДЖЕТОВ МУНИЦИПАЛЬНЫХ ОБРАЗОВАНИЙ ЗА 2018 ГОД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5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71550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14357" y="259189"/>
            <a:ext cx="6552728" cy="1143000"/>
          </a:xfrm>
        </p:spPr>
        <p:txBody>
          <a:bodyPr anchor="ctr">
            <a:noAutofit/>
          </a:bodyPr>
          <a:lstStyle/>
          <a:p>
            <a:r>
              <a:rPr lang="ru-RU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ЭКСПЕРТНО-АНАЛИТИЧЕСКАЯ ДЕЯТЕЛЬНОСТЬ</a:t>
            </a:r>
            <a:endParaRPr lang="ru-RU" sz="3300" b="1" dirty="0"/>
          </a:p>
        </p:txBody>
      </p:sp>
      <p:sp>
        <p:nvSpPr>
          <p:cNvPr id="12" name="Объект 7"/>
          <p:cNvSpPr txBox="1">
            <a:spLocks/>
          </p:cNvSpPr>
          <p:nvPr/>
        </p:nvSpPr>
        <p:spPr>
          <a:xfrm>
            <a:off x="572101" y="1556792"/>
            <a:ext cx="89154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МАТЕРИАЛ </a:t>
            </a:r>
          </a:p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ПЕРЕДАН В ПРОКУРАТУРУ ЛОТОШИНСКОГО РАЙОНА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Объект 7"/>
          <p:cNvSpPr txBox="1">
            <a:spLocks/>
          </p:cNvSpPr>
          <p:nvPr/>
        </p:nvSpPr>
        <p:spPr>
          <a:xfrm>
            <a:off x="202189" y="2564904"/>
            <a:ext cx="9577064" cy="4221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000" dirty="0" smtClean="0">
              <a:latin typeface="+mj-lt"/>
            </a:endParaRPr>
          </a:p>
          <a:p>
            <a:r>
              <a:rPr lang="ru-RU" sz="2000" dirty="0" smtClean="0">
                <a:latin typeface="+mj-lt"/>
              </a:rPr>
              <a:t>экспертиза проекта решения Совета депутатов сельского  поселения </a:t>
            </a:r>
            <a:r>
              <a:rPr lang="ru-RU" sz="2000" dirty="0" err="1" smtClean="0">
                <a:latin typeface="+mj-lt"/>
              </a:rPr>
              <a:t>Микулинское</a:t>
            </a:r>
            <a:r>
              <a:rPr lang="ru-RU" sz="2000" dirty="0" smtClean="0">
                <a:latin typeface="+mj-lt"/>
              </a:rPr>
              <a:t>  «О внесении изменений в решение Совета депутатов сельского поселения </a:t>
            </a:r>
            <a:r>
              <a:rPr lang="ru-RU" sz="2000" dirty="0" err="1" smtClean="0">
                <a:latin typeface="+mj-lt"/>
              </a:rPr>
              <a:t>Микулинское</a:t>
            </a:r>
            <a:r>
              <a:rPr lang="ru-RU" sz="2000" dirty="0" smtClean="0">
                <a:latin typeface="+mj-lt"/>
              </a:rPr>
              <a:t> Лотошинского муниципального района Московской области от 26.12.2018 года №30/4 «О бюджете сельского поселения </a:t>
            </a:r>
            <a:r>
              <a:rPr lang="ru-RU" sz="2000" dirty="0" err="1" smtClean="0">
                <a:latin typeface="+mj-lt"/>
              </a:rPr>
              <a:t>Микулинское</a:t>
            </a:r>
            <a:r>
              <a:rPr lang="ru-RU" sz="2000" dirty="0" smtClean="0">
                <a:latin typeface="+mj-lt"/>
              </a:rPr>
              <a:t> Лотошинского муниципального района Московской области на 2019 год и на плановый период 2020 и 2021 годов».</a:t>
            </a:r>
          </a:p>
          <a:p>
            <a:pPr>
              <a:buNone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682648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ьзователь\Downloads\встреча-сыгранности-управ-ения-корпоративного-бизнеса-и-концепция-697883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561" y="2708920"/>
            <a:ext cx="3753439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659" y="1844824"/>
            <a:ext cx="8915400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2019 ГОДУ КСП ВЗАИМОДЕЙСТВОВАЛА С</a:t>
            </a:r>
          </a:p>
          <a:p>
            <a:pPr marL="0" indent="0">
              <a:buNone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КСП МОСКОВСКОЙ ОБЛАСТИ;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КОНТРОЛЬНО-СЧЕТНЫМИ ОРГАНАМИ МУНИЦИПАЛЬНЫХ ОБРАЗОВАНИЙ;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ПРАВООХРАНИТЕЛЬНЫМИ ОРГАНАМИ;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ИНЫМИ ОРГАНАМИ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640632" y="233433"/>
            <a:ext cx="6696744" cy="994122"/>
          </a:xfrm>
        </p:spPr>
        <p:txBody>
          <a:bodyPr anchor="ctr">
            <a:noAutofit/>
          </a:bodyPr>
          <a:lstStyle/>
          <a:p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  <a:endParaRPr lang="ru-RU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04528" y="2348880"/>
            <a:ext cx="649421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48748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ownloads\unnam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179" y="3799788"/>
            <a:ext cx="5436821" cy="305821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659" y="1844824"/>
            <a:ext cx="8915400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2017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ГОДУ ПОДПИСАНО СОГЛАШЕНИЕ ОБ ИНФОРМАЦИОННОМ ВЗАИМОДЕЙСТВИИ С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КСП МО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;</a:t>
            </a:r>
          </a:p>
          <a:p>
            <a:pPr marL="0" indent="0">
              <a:buNone/>
            </a:pPr>
            <a:endParaRPr lang="ru-R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2019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ГОДУ КСП ГОРОДСКОГО ОКРУГА ВОШЛА В ПРОЕКТ ПО ИСПОЛЬЗОВАНИЮ БЛОКА ПЛАНИРОВАНИЯ, ИСПОЛНЕНИЯ И КОНТРОЛЯ </a:t>
            </a:r>
            <a:b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ВИС КСП МО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;</a:t>
            </a:r>
          </a:p>
          <a:p>
            <a:pPr marL="0" indent="0">
              <a:buNone/>
            </a:pPr>
            <a:endParaRPr lang="ru-RU" sz="25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2019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ГОДУ ЗАКЛЮЧЕНО СОГЛАШЕНИЕ О ВЗАИМОДЕЙСТВИИ С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ОТДЕЛОМ МВД 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РФ ПО ЛОТОШИНСКОМУ МУНИЦИПАЛЬНОМУ РАЙОНУ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640632" y="223700"/>
            <a:ext cx="6696744" cy="994122"/>
          </a:xfrm>
        </p:spPr>
        <p:txBody>
          <a:bodyPr anchor="ctr">
            <a:noAutofit/>
          </a:bodyPr>
          <a:lstStyle/>
          <a:p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  <a:endParaRPr lang="ru-RU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23183" y="1945412"/>
            <a:ext cx="72008" cy="648072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2884" y="3266936"/>
            <a:ext cx="72158" cy="1386200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23034" y="5301208"/>
            <a:ext cx="72157" cy="1098168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089731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Downloads\1493190129_consulting_slid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76" y="3124488"/>
            <a:ext cx="6969224" cy="3733512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601659" y="1437887"/>
            <a:ext cx="8915400" cy="51594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000" b="1" dirty="0" smtClean="0">
                <a:latin typeface="+mj-lt"/>
              </a:rPr>
              <a:t>  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КСП ГОРОДСКОГО ОКРУГА ЛОТОШИНО</a:t>
            </a:r>
          </a:p>
          <a:p>
            <a:pPr marL="0" indent="0">
              <a:buNone/>
            </a:pPr>
            <a:endParaRPr lang="ru-RU" sz="3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ЯВЛЯЕТСЯ ЧЛЕНОМ СОВЕТА КОНТРОЛЬНО-СЧЕТНЫХ ОРГАНОВ ПРИ КСП МО;</a:t>
            </a:r>
          </a:p>
          <a:p>
            <a:pPr marL="0" indent="0">
              <a:buNone/>
            </a:pPr>
            <a:endParaRPr lang="ru-RU" sz="3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r>
              <a:rPr lang="ru-RU" sz="3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ЛИЦЕ ПРЕДСЕДАТЕЛЯ ВХОДИТ В СОСТАВ КОМИССИИ ПО РАЗВИТИЮ ВНЕШНЕГО МУНИЦИПАЛЬНОГО ФИНАНСОВОГО КОНТРОЛЯ СОВЕТА КОНТРОЛЬНО-СЧЕТНЫХ ОРГАНОВ ПРИ КСП МО;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640632" y="223700"/>
            <a:ext cx="6696744" cy="994122"/>
          </a:xfrm>
        </p:spPr>
        <p:txBody>
          <a:bodyPr anchor="ctr">
            <a:noAutofit/>
          </a:bodyPr>
          <a:lstStyle/>
          <a:p>
            <a:r>
              <a:rPr lang="ru-RU" sz="5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  <a:endParaRPr lang="ru-RU" sz="5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37652" y="2564904"/>
            <a:ext cx="45719" cy="93610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7653" y="4237800"/>
            <a:ext cx="52942" cy="1639472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90595" y="1988840"/>
            <a:ext cx="8694763" cy="45719"/>
          </a:xfrm>
          <a:prstGeom prst="rect">
            <a:avLst/>
          </a:prstGeom>
          <a:solidFill>
            <a:srgbClr val="BCB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894332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Downloads\картинки\unnamed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536" y="3645024"/>
            <a:ext cx="4819464" cy="32129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778098"/>
          </a:xfrm>
        </p:spPr>
        <p:txBody>
          <a:bodyPr anchor="ctr">
            <a:noAutofit/>
          </a:bodyPr>
          <a:lstStyle/>
          <a:p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632520" y="1628800"/>
            <a:ext cx="8915400" cy="424847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БЮДЖЕТНЫЕ АССИГНОВАНИЯ НА СОДЕРЖАНИЕ И ОБЕСПЕЧЕНИЕ ДЕЯТЕЛЬНОСТИ КСП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2019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УТВЕРЖДЕНЫ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РАЗМЕРЕ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2 698,6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</a:p>
          <a:p>
            <a:pPr marL="0" indent="0">
              <a:buNone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 РАСХОДОВ  НА СОДЕРЖАНИЕ 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КСП ГОРОДСКОГО ОКРУГА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ЛОТОШИНО В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ОТЧЕТНОМ ГОДУ СОСТАВИЛО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2 554,8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РУБЛЕЙ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94,7%, 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ТОМ ЧИСЛЕ ЗА СЧЕТ МЕЖБЮДЖЕТНЫХ ТРАНСФЕРТОВ ИЗ БЮДЖЕТОВ ПОСЕЛЕНИЙ 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1 324,1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РУБЛЕЙ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9030" y="2183487"/>
            <a:ext cx="72008" cy="1008112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5141" y="4221088"/>
            <a:ext cx="85897" cy="1080120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5288153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Пользователь\Downloads\картинки\7kDEFkZkHJ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690" y="1268760"/>
            <a:ext cx="8334651" cy="372498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862136" y="4725144"/>
            <a:ext cx="8915400" cy="15841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ШТАТНАЯ И ФАКТИЧЕСКАЯ ЧИСЛЕННОСТЬ РАБОТНИКОВ КОНТРОЛЬНО-СЧЕТНОЙ ПАЛАТЫ СОСТАВЛЯЕТ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ЧЕЛОВЕКА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624736" cy="778098"/>
          </a:xfrm>
        </p:spPr>
        <p:txBody>
          <a:bodyPr anchor="ctr">
            <a:noAutofit/>
          </a:bodyPr>
          <a:lstStyle/>
          <a:p>
            <a:pPr algn="l"/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0512" y="4797152"/>
            <a:ext cx="72008" cy="122413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1329079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Пользователь\Downloads\1493290224_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3842">
            <a:off x="3007941" y="1485748"/>
            <a:ext cx="6345082" cy="449206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22114"/>
          </a:xfrm>
        </p:spPr>
        <p:txBody>
          <a:bodyPr anchor="ctr">
            <a:noAutofit/>
          </a:bodyPr>
          <a:lstStyle/>
          <a:p>
            <a:pPr algn="l"/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Объект 7"/>
          <p:cNvSpPr>
            <a:spLocks noGrp="1"/>
          </p:cNvSpPr>
          <p:nvPr>
            <p:ph idx="1"/>
          </p:nvPr>
        </p:nvSpPr>
        <p:spPr>
          <a:xfrm>
            <a:off x="632520" y="2348880"/>
            <a:ext cx="8706172" cy="4104455"/>
          </a:xfrm>
        </p:spPr>
        <p:txBody>
          <a:bodyPr>
            <a:noAutofit/>
          </a:bodyPr>
          <a:lstStyle/>
          <a:p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ВСЕ РАБОТНИКИ ИМЕЮТ ВЫСШЕЕ ПРОФЕССИОНАЛЬНОЕ ОБРАЗОВАНИЕ</a:t>
            </a:r>
          </a:p>
          <a:p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ПРЕДСЕДАТЕЛЬ ПРОШЛА КУРСЫ ПОВЫШЕНИЯ КВАЛИФИКАЦИИ ПО ТЕМЕ: ПРИОРИТЕТНЫЕ НАПРАВЛЕНИЯ ВНЕШНЕГО МУНИЦИПАЛЬНОГО ФИНАНСОВОГО КОНТРОЛЯ В ФГБОУВО «РОССИЙСКИЙ ЭКОНОМИЧЕСКИЙ УНИВЕРСИТЕТ ИМЕНИ Г.В.ПЛЕХАНОВА»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7591757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88504" y="1628800"/>
            <a:ext cx="8915400" cy="5069159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Федерального закона №6-ФЗ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«Об общих принципах организации и деятельности Контрольно-счетных органов субъектов Российской Федерации и муниципальных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образований»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Положения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«О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контрольно-счетной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палате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Лотошинского муниципального района», утвержденного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Решением Совета депутатов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Лотошинского муниципального района от 27.10.2011г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№294/30 (в редакции изменений)</a:t>
            </a:r>
          </a:p>
          <a:p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Материалов, проведенных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контрольных, экспертно-аналитических и других мероприятий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1143000"/>
          </a:xfrm>
        </p:spPr>
        <p:txBody>
          <a:bodyPr anchor="t">
            <a:noAutofit/>
          </a:bodyPr>
          <a:lstStyle/>
          <a:p>
            <a:pPr algn="l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Отчет о деятельности КСП подготовлен на основании: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2724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099754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Пользователь\Downloads\картинки\DL_a010511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006" y="3140968"/>
            <a:ext cx="7141937" cy="374441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7"/>
          <p:cNvSpPr>
            <a:spLocks noGrp="1"/>
          </p:cNvSpPr>
          <p:nvPr>
            <p:ph idx="1"/>
          </p:nvPr>
        </p:nvSpPr>
        <p:spPr>
          <a:xfrm>
            <a:off x="632520" y="1772816"/>
            <a:ext cx="8706172" cy="48245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Деятельность осуществлялась на основании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13 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стандартов внешнего муниципального финансового контроля. Из них:</a:t>
            </a:r>
          </a:p>
          <a:p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Были утверждены </a:t>
            </a:r>
            <a:r>
              <a:rPr lang="ru-RU" sz="2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</a:t>
            </a:r>
            <a:r>
              <a:rPr lang="ru-RU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стандарта:</a:t>
            </a:r>
          </a:p>
          <a:p>
            <a:pPr algn="just"/>
            <a:r>
              <a:rPr lang="ru-RU" sz="2400" dirty="0" smtClean="0">
                <a:latin typeface="+mj-lt"/>
              </a:rPr>
              <a:t>Стандарт ВМФК «Финансовый аудит (контроль)»</a:t>
            </a:r>
          </a:p>
          <a:p>
            <a:pPr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Стандарт ВМФК </a:t>
            </a:r>
            <a:r>
              <a:rPr lang="ru-RU" sz="2400" dirty="0" smtClean="0">
                <a:latin typeface="+mj-lt"/>
              </a:rPr>
              <a:t>«Подготовка предложений по совершенствованию осуществления главными администраторами средств бюджетов муниципальных образований Лотошинского муниципального района Московской области внутреннего финансового контроля и внутреннего финансового аудита».</a:t>
            </a:r>
          </a:p>
          <a:p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0" indent="0">
              <a:buNone/>
            </a:pPr>
            <a:endParaRPr lang="ru-RU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22114"/>
          </a:xfrm>
        </p:spPr>
        <p:txBody>
          <a:bodyPr anchor="ctr">
            <a:noAutofit/>
          </a:bodyPr>
          <a:lstStyle/>
          <a:p>
            <a:pPr algn="l"/>
            <a:r>
              <a:rPr lang="ru-RU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ДЕЯТЕЛЬНОСТИ</a:t>
            </a: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272862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112"/>
            <a:ext cx="9906000" cy="52292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95300" y="1844825"/>
            <a:ext cx="8915400" cy="49685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+mj-lt"/>
              </a:rPr>
              <a:t>ОБЕСПЕЧЕНИЕ ГЛАСНОСТИ ДЕЯТЕЛЬНОСТИ КСП ОСУЩЕСТВЛЯЛОСЬ ПОСРЕДСТВОМ РАЗМЕЩЕНИЯ ИНФОРМАЦИИ</a:t>
            </a:r>
          </a:p>
          <a:p>
            <a:endParaRPr lang="ru-RU" b="1" dirty="0">
              <a:latin typeface="+mj-lt"/>
            </a:endParaRPr>
          </a:p>
          <a:p>
            <a:r>
              <a:rPr lang="ru-RU" b="1" dirty="0" smtClean="0">
                <a:latin typeface="+mj-lt"/>
              </a:rPr>
              <a:t>на официальном сайте городского округа Лотошино </a:t>
            </a:r>
            <a:r>
              <a:rPr lang="ru-RU" b="1" u="sng" dirty="0">
                <a:latin typeface="+mj-lt"/>
                <a:hlinkClick r:id="rId3"/>
              </a:rPr>
              <a:t>http</a:t>
            </a:r>
            <a:r>
              <a:rPr lang="ru-RU" b="1" u="sng" dirty="0" smtClean="0">
                <a:latin typeface="+mj-lt"/>
                <a:hlinkClick r:id="rId3"/>
              </a:rPr>
              <a:t>://лотошинье.рф</a:t>
            </a:r>
            <a:r>
              <a:rPr lang="ru-RU" b="1" dirty="0" smtClean="0">
                <a:latin typeface="+mj-lt"/>
              </a:rPr>
              <a:t> </a:t>
            </a:r>
          </a:p>
          <a:p>
            <a:pPr marL="0" indent="0">
              <a:buNone/>
            </a:pPr>
            <a:endParaRPr lang="ru-RU" b="1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на портале </a:t>
            </a:r>
            <a:r>
              <a:rPr lang="ru-RU" b="1" dirty="0">
                <a:latin typeface="+mj-lt"/>
              </a:rPr>
              <a:t>Счетной палаты Российской Федерации и контрольно-счетных органов </a:t>
            </a:r>
            <a:r>
              <a:rPr lang="ru-RU" b="1" u="sng" dirty="0">
                <a:latin typeface="+mj-lt"/>
                <a:hlinkClick r:id="rId4"/>
              </a:rPr>
              <a:t>http://portalkso.ru</a:t>
            </a:r>
            <a:endParaRPr lang="ru-RU" b="1" dirty="0"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850106"/>
          </a:xfrm>
        </p:spPr>
        <p:txBody>
          <a:bodyPr anchor="ctr">
            <a:noAutofit/>
          </a:bodyPr>
          <a:lstStyle/>
          <a:p>
            <a:pPr algn="l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ГЛАСНОСТИ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9707148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1628800"/>
            <a:ext cx="9906000" cy="522920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95300" y="1772817"/>
            <a:ext cx="8915400" cy="465657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Отчет </a:t>
            </a:r>
            <a:r>
              <a:rPr lang="ru-RU" b="1" dirty="0"/>
              <a:t>о деятельности Контрольно-счетной палаты </a:t>
            </a:r>
            <a:r>
              <a:rPr lang="ru-RU" b="1" dirty="0" smtClean="0"/>
              <a:t>за </a:t>
            </a:r>
            <a:r>
              <a:rPr lang="ru-RU" b="1" dirty="0"/>
              <a:t>2018 год </a:t>
            </a:r>
            <a:r>
              <a:rPr lang="ru-RU" b="1" dirty="0" smtClean="0"/>
              <a:t>был также размещен</a:t>
            </a:r>
          </a:p>
          <a:p>
            <a:pPr marL="0" indent="0">
              <a:buNone/>
            </a:pPr>
            <a:endParaRPr lang="ru-RU" sz="1200" b="1" dirty="0" smtClean="0"/>
          </a:p>
          <a:p>
            <a:pPr>
              <a:buFont typeface="Wingdings" pitchFamily="2" charset="2"/>
              <a:buChar char="ü"/>
            </a:pPr>
            <a:r>
              <a:rPr lang="ru-RU" sz="2500" dirty="0">
                <a:latin typeface="+mj-lt"/>
              </a:rPr>
              <a:t>на официальном сайте городского округа </a:t>
            </a:r>
            <a:r>
              <a:rPr lang="ru-RU" sz="2500" dirty="0" smtClean="0">
                <a:latin typeface="+mj-lt"/>
              </a:rPr>
              <a:t>Лотошино </a:t>
            </a:r>
            <a:r>
              <a:rPr lang="ru-RU" sz="2500" u="sng" dirty="0">
                <a:latin typeface="+mj-lt"/>
                <a:hlinkClick r:id="rId3"/>
              </a:rPr>
              <a:t>http</a:t>
            </a:r>
            <a:r>
              <a:rPr lang="ru-RU" sz="2500" u="sng" dirty="0" smtClean="0">
                <a:latin typeface="+mj-lt"/>
                <a:hlinkClick r:id="rId3"/>
              </a:rPr>
              <a:t>://лотошинье.рф</a:t>
            </a:r>
            <a:r>
              <a:rPr lang="ru-RU" sz="2500" dirty="0" smtClean="0">
                <a:latin typeface="+mj-lt"/>
              </a:rPr>
              <a:t> </a:t>
            </a:r>
          </a:p>
          <a:p>
            <a:pPr>
              <a:buFont typeface="Wingdings" pitchFamily="2" charset="2"/>
              <a:buChar char="ü"/>
            </a:pPr>
            <a:endParaRPr lang="ru-RU" sz="1000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500" dirty="0">
                <a:latin typeface="+mj-lt"/>
              </a:rPr>
              <a:t>на портале Счетной палаты Российской Федерации и контрольно-счетных органов </a:t>
            </a:r>
            <a:r>
              <a:rPr lang="ru-RU" sz="2500" u="sng" dirty="0">
                <a:latin typeface="+mj-lt"/>
                <a:hlinkClick r:id="rId4"/>
              </a:rPr>
              <a:t>http://</a:t>
            </a:r>
            <a:r>
              <a:rPr lang="ru-RU" sz="2500" u="sng" dirty="0" smtClean="0">
                <a:latin typeface="+mj-lt"/>
                <a:hlinkClick r:id="rId4"/>
              </a:rPr>
              <a:t>portalkso.ru</a:t>
            </a:r>
            <a:endParaRPr lang="ru-RU" sz="2500" u="sng" dirty="0" smtClean="0">
              <a:latin typeface="+mj-lt"/>
            </a:endParaRPr>
          </a:p>
          <a:p>
            <a:pPr>
              <a:buFont typeface="Wingdings" pitchFamily="2" charset="2"/>
              <a:buChar char="ü"/>
            </a:pPr>
            <a:endParaRPr lang="ru-RU" sz="1000" dirty="0">
              <a:latin typeface="+mj-lt"/>
            </a:endParaRPr>
          </a:p>
          <a:p>
            <a:pPr>
              <a:buFont typeface="Wingdings" pitchFamily="2" charset="2"/>
              <a:buChar char="ü"/>
            </a:pPr>
            <a:r>
              <a:rPr lang="ru-RU" sz="2500" dirty="0" smtClean="0"/>
              <a:t>опубликован </a:t>
            </a:r>
            <a:r>
              <a:rPr lang="ru-RU" sz="2500" dirty="0"/>
              <a:t>в газете </a:t>
            </a:r>
            <a:r>
              <a:rPr lang="ru-RU" sz="2500" b="1" dirty="0" smtClean="0"/>
              <a:t>«Сельская новь»</a:t>
            </a:r>
            <a:r>
              <a:rPr lang="ru-RU" sz="2500" dirty="0" smtClean="0"/>
              <a:t> №19/1 от 10.05. 2019 года. </a:t>
            </a:r>
            <a:endParaRPr lang="ru-RU" sz="2500" dirty="0"/>
          </a:p>
          <a:p>
            <a:endParaRPr lang="ru-RU" b="1" dirty="0">
              <a:latin typeface="+mj-lt"/>
            </a:endParaRPr>
          </a:p>
          <a:p>
            <a:pPr marL="0" indent="0">
              <a:buNone/>
            </a:pPr>
            <a:endParaRPr lang="ru-RU" b="1" dirty="0" smtClean="0"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850106"/>
          </a:xfrm>
        </p:spPr>
        <p:txBody>
          <a:bodyPr anchor="ctr">
            <a:noAutofit/>
          </a:bodyPr>
          <a:lstStyle/>
          <a:p>
            <a:pPr algn="l"/>
            <a:r>
              <a:rPr lang="ru-RU" sz="3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ГЛАСНОСТИ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8888451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Пользователь\Downloads\картинки\1-5-840x5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711" y="2664476"/>
            <a:ext cx="6300289" cy="41935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22114"/>
          </a:xfrm>
        </p:spPr>
        <p:txBody>
          <a:bodyPr anchor="ctr">
            <a:noAutofit/>
          </a:bodyPr>
          <a:lstStyle/>
          <a:p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ЗАКЛЮЧИТЕЛЬНЫЕ ПОЛОЖЕНИЯ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259449" y="1664894"/>
            <a:ext cx="6505839" cy="30963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ПРИОРИТЕТНЫЕ НАПРАВЛЕНИЯ ДЕЯТЕЛЬНОСТИ КСП </a:t>
            </a:r>
          </a:p>
          <a:p>
            <a:pPr marL="0" indent="0" algn="ctr">
              <a:buNone/>
            </a:pPr>
            <a:r>
              <a:rPr lang="ru-RU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2020 ГОД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112124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994122"/>
          </a:xfrm>
        </p:spPr>
        <p:txBody>
          <a:bodyPr anchor="ctr">
            <a:noAutofit/>
          </a:bodyPr>
          <a:lstStyle/>
          <a:p>
            <a:r>
              <a:rPr lang="ru-RU" sz="3000" b="1" dirty="0" smtClean="0"/>
              <a:t>ЗАКЛЮЧИТЕЛЬНЫЕ ПОЛОЖЕНИЯ</a:t>
            </a:r>
            <a:endParaRPr lang="ru-RU" sz="3000" b="1" dirty="0"/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632520" y="1772816"/>
            <a:ext cx="8915400" cy="4752528"/>
          </a:xfrm>
        </p:spPr>
        <p:txBody>
          <a:bodyPr>
            <a:noAutofit/>
          </a:bodyPr>
          <a:lstStyle/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проверки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результативности расходов, осуществляемых в рамках муниципальных программ; 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000" algn="just">
              <a:spcBef>
                <a:spcPts val="0"/>
              </a:spcBef>
              <a:buNone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осуществление обследований экономической обоснованности финансового обеспечения муниципальных заданий; </a:t>
            </a:r>
          </a:p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проведение аудита в сфере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закупок; </a:t>
            </a:r>
          </a:p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endParaRPr lang="ru-RU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80000" algn="just">
              <a:spcBef>
                <a:spcPts val="0"/>
              </a:spcBef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непрерывного мониторинга за своевременностью и полнотой исполнения представлений (предписаний), направленных в адрес объектов контроля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0512" y="1867299"/>
            <a:ext cx="72008" cy="4104456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955914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712640" y="274638"/>
            <a:ext cx="6552728" cy="1143000"/>
          </a:xfrm>
        </p:spPr>
        <p:txBody>
          <a:bodyPr anchor="t"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ПРИОРИТЕТНЫЕ НАПРАВЛЕНИЯ ДЕЯТЕЛЬНОСТИ КСП НА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  <p:sp>
        <p:nvSpPr>
          <p:cNvPr id="6" name="Объект 7"/>
          <p:cNvSpPr>
            <a:spLocks noGrp="1"/>
          </p:cNvSpPr>
          <p:nvPr>
            <p:ph idx="1"/>
          </p:nvPr>
        </p:nvSpPr>
        <p:spPr>
          <a:xfrm>
            <a:off x="2087521" y="2312876"/>
            <a:ext cx="7200800" cy="27363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работа по профилактике и предупреждению нарушений действующего законодательства при расходовании бюджетных средств и управлении муниципальной собственностью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82216" y="2492896"/>
            <a:ext cx="72008" cy="2376264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бъект 7"/>
          <p:cNvSpPr txBox="1">
            <a:spLocks/>
          </p:cNvSpPr>
          <p:nvPr/>
        </p:nvSpPr>
        <p:spPr>
          <a:xfrm>
            <a:off x="128464" y="2852936"/>
            <a:ext cx="1505372" cy="175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13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407873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742950" y="3284984"/>
            <a:ext cx="8420100" cy="2592288"/>
          </a:xfrm>
        </p:spPr>
        <p:txBody>
          <a:bodyPr anchor="t">
            <a:noAutofit/>
          </a:bodyPr>
          <a:lstStyle/>
          <a:p>
            <a:pPr>
              <a:lnSpc>
                <a:spcPct val="15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ЗАСЕДАНИЕ СОВЕТА ДЕПУТАТОВ ГОРОДСКОГО ОКРУГА ЛОТОШИНО МОСКОВСКОЙ ОБЛАСТИ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6" name="Рисунок 2" descr="ГОСТ Герб Конгу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24306" y="571480"/>
            <a:ext cx="178595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099430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pic>
        <p:nvPicPr>
          <p:cNvPr id="4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809728" y="285729"/>
            <a:ext cx="64294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2019 ГОДУ КСП ГОРОДСКОГО ОКРУГА ЛОТОШИНО ПЕРЕДАНЫ ПОЛНОМОЧИЯ КСО :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52472" y="2357430"/>
            <a:ext cx="821537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ГОРОДСКОГО ПОСЕЛЕНИЯ ЛОТОШИНО ЛОТОШИНСКОГО  МУНИЦИПАЛЬНОГО РАЙОНА</a:t>
            </a:r>
          </a:p>
          <a:p>
            <a:pPr algn="just">
              <a:buFontTx/>
              <a:buChar char="-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СЕЛЬСКОГО ПОСЕЛЕНИЯ ОШЕЙКИНСКОЕ ЛОТОШИНСКОГО  МУНИЦИПАЛЬНОГО РАЙОНА</a:t>
            </a:r>
          </a:p>
          <a:p>
            <a:pPr algn="just">
              <a:buFontTx/>
              <a:buChar char="-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>
              <a:buFontTx/>
              <a:buChar char="-"/>
            </a:pP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СЕЛЬСКОГО ПОСЕЛЕНИЯ МИКУЛИНСКОЕ ЛОТОШИНСКОГО  МУНИЦИПАЛЬНОГО РАЙОНА</a:t>
            </a:r>
          </a:p>
          <a:p>
            <a:pPr algn="just">
              <a:buFontTx/>
              <a:buChar char="-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>
              <a:buFontTx/>
              <a:buChar char="-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>
              <a:buFontTx/>
              <a:buChar char="-"/>
            </a:pP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5" name="Объект 7"/>
          <p:cNvSpPr txBox="1">
            <a:spLocks/>
          </p:cNvSpPr>
          <p:nvPr/>
        </p:nvSpPr>
        <p:spPr>
          <a:xfrm>
            <a:off x="495300" y="1556792"/>
            <a:ext cx="8915400" cy="49685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 за исполнением бюджетов муниципальных образований;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экспертиза проекта местного бюджета;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внешняя проверка годовых отчетов об исполнении местных  бюджетов;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контроль за соблюдением установленного порядка управления и распоряжения имуществом, находящимся в собственности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муниципальных образований Лотошинского муниципального района;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аудит эффективности;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аудит 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сфере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закупок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892660" y="202817"/>
            <a:ext cx="6120680" cy="1426170"/>
          </a:xfrm>
        </p:spPr>
        <p:txBody>
          <a:bodyPr anchor="t">
            <a:no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полномочия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Контрольно-счетной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палаты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8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228374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564" y="1628800"/>
            <a:ext cx="7848872" cy="5086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136576" y="4941168"/>
            <a:ext cx="7560840" cy="176106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latin typeface="+mj-lt"/>
              </a:rPr>
              <a:t>ПЛАН РАБОТЫ УТВЕРЖДЕН РАСПОРЯЖЕНИЕМ ОТ 29.12.2018 </a:t>
            </a:r>
          </a:p>
          <a:p>
            <a:pPr marL="0" indent="0">
              <a:buNone/>
            </a:pPr>
            <a:r>
              <a:rPr lang="ru-RU" b="1" dirty="0" smtClean="0">
                <a:latin typeface="+mj-lt"/>
              </a:rPr>
              <a:t>№01-05/08</a:t>
            </a:r>
            <a:endParaRPr lang="ru-RU" b="1" dirty="0"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928664" y="274638"/>
            <a:ext cx="6120680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деятельности Контрольно-счетной палаты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12" name="Рисунок 2" descr="ГОСТ Герб Конгур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837245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928664" y="194725"/>
            <a:ext cx="6120680" cy="1296144"/>
          </a:xfrm>
        </p:spPr>
        <p:txBody>
          <a:bodyPr anchor="t">
            <a:noAutofit/>
          </a:bodyPr>
          <a:lstStyle/>
          <a:p>
            <a:pPr lvl="0" algn="l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Проведено 24 экспертизы,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контрольных и экспертно-аналитических мероприятий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4083073"/>
              </p:ext>
            </p:extLst>
          </p:nvPr>
        </p:nvGraphicFramePr>
        <p:xfrm>
          <a:off x="0" y="1700808"/>
          <a:ext cx="9917864" cy="513054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{9D7B26C5-4107-4FEC-AEDC-1716B250A1EF}</a:tableStyleId>
              </a:tblPr>
              <a:tblGrid>
                <a:gridCol w="793487"/>
                <a:gridCol w="8203825"/>
                <a:gridCol w="920552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+mn-ea"/>
                        </a:rPr>
                        <a:t>№п/п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Наименование мероприятий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Итого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689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Экспертно-аналитические мероприятия,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всего в 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16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внешняя проверка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годовых отчетов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об исполнении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бюджетов муниципальных образований Лотошинского муниципального района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за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2018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4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1.2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мониторинг о ходе исполнения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бюджетов муниципальных образований за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1 квартал, 6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месяцев и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9 месяцев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2019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года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12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Экспертизы,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всего в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43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394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проекты решений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Советов 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депутатов о внесении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изменений в бюджеты муниципальный образований Лотошинского муниципального района на 2019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 и на плановый период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2020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и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2021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годов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30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2.2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проект бюджета городского округа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Лотошино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на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2020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 и на плановый период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2021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и </a:t>
                      </a:r>
                      <a:r>
                        <a:rPr lang="ru-RU" sz="1700" dirty="0" smtClean="0">
                          <a:effectLst/>
                          <a:latin typeface="+mj-lt"/>
                        </a:rPr>
                        <a:t>2022 </a:t>
                      </a:r>
                      <a:r>
                        <a:rPr lang="ru-RU" sz="1700" dirty="0">
                          <a:effectLst/>
                          <a:latin typeface="+mj-lt"/>
                        </a:rPr>
                        <a:t>годов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1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effectLst/>
                          <a:latin typeface="+mj-lt"/>
                          <a:ea typeface="Times New Roman"/>
                        </a:rPr>
                        <a:t>2.3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Иные мероприятия (экспертиза муниципальных программ)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12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3.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Контрольные мероприятия,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том числе: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7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>
                          <a:effectLst/>
                          <a:latin typeface="+mj-lt"/>
                        </a:rPr>
                        <a:t>3.1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 соответствии с планом работы 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5</a:t>
                      </a:r>
                    </a:p>
                  </a:txBody>
                  <a:tcPr marL="68580" marR="68580" marT="0" marB="0" anchor="ctr"/>
                </a:tc>
              </a:tr>
              <a:tr h="3572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b="1" dirty="0" smtClean="0">
                          <a:effectLst/>
                          <a:latin typeface="+mj-lt"/>
                          <a:ea typeface="Times New Roman"/>
                        </a:rPr>
                        <a:t>3.2</a:t>
                      </a:r>
                      <a:endParaRPr lang="ru-RU" sz="1700" b="1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Вне плана (по поручению прокуратуры Лотошинского района)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</a:rPr>
                        <a:t>2</a:t>
                      </a: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 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700" dirty="0">
                          <a:effectLst/>
                          <a:latin typeface="+mj-lt"/>
                        </a:rPr>
                        <a:t>Всего: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700" dirty="0" smtClean="0">
                          <a:effectLst/>
                          <a:latin typeface="+mj-lt"/>
                          <a:ea typeface="Times New Roman"/>
                        </a:rPr>
                        <a:t>66</a:t>
                      </a:r>
                      <a:endParaRPr lang="ru-RU" sz="1700" dirty="0">
                        <a:effectLst/>
                        <a:latin typeface="+mj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7381892" y="6357958"/>
            <a:ext cx="2311400" cy="365125"/>
          </a:xfrm>
        </p:spPr>
        <p:txBody>
          <a:bodyPr/>
          <a:lstStyle/>
          <a:p>
            <a:fld id="{6AD5BF37-E623-46BD-B003-6E5414BB0381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9457965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898240" y="2924944"/>
            <a:ext cx="7573059" cy="21602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НАИБОЛЬШИЙ ОБЪЕМ НАРУШЕНИЙ ВЫЯВЛЕН В СФЕРЕ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ВЕДЕНИЯ БУХГАЛТЕРСКОГО УЧЕТА, СОСТАВЛЕНИЯ И ПРЕДСТАВЛЕНИЯ БУХГАЛТЕРСКОЙ (ФИНАНСОВОЙ) ОТЧЕТНОСТИ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84648" y="264222"/>
            <a:ext cx="6385854" cy="1143000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67878" y="3126383"/>
            <a:ext cx="1505372" cy="175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7771" y="3068960"/>
            <a:ext cx="45719" cy="2065061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8787851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924720" y="2864823"/>
            <a:ext cx="7573059" cy="1964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БЫЛО ВЫЯВЛЕНО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10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СЛУЧАЕВ НЕЭФФЕКТИВНОГО ИСПОЛЬЗОВАНИЯ МУНИЦИПАЛЬНОГО ИМУЩЕСТВА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64" y="0"/>
            <a:ext cx="2084543" cy="143788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846589" y="250549"/>
            <a:ext cx="6287390" cy="1354162"/>
          </a:xfrm>
        </p:spPr>
        <p:txBody>
          <a:bodyPr anchor="t">
            <a:noAutofit/>
          </a:bodyPr>
          <a:lstStyle/>
          <a:p>
            <a:pPr lvl="0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ИТОГИ ДЕЯТЕЛЬНОСТИ КОНТРОЛЬНО-СЧЕТНОЙ ПАЛАТЫ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2019 ГОДУ</a:t>
            </a:r>
          </a:p>
        </p:txBody>
      </p:sp>
      <p:sp>
        <p:nvSpPr>
          <p:cNvPr id="6" name="Объект 7"/>
          <p:cNvSpPr txBox="1">
            <a:spLocks/>
          </p:cNvSpPr>
          <p:nvPr/>
        </p:nvSpPr>
        <p:spPr>
          <a:xfrm>
            <a:off x="352514" y="3036793"/>
            <a:ext cx="1505372" cy="1757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9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9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 flipH="1">
            <a:off x="1689945" y="2964785"/>
            <a:ext cx="72009" cy="1901378"/>
          </a:xfrm>
          <a:prstGeom prst="rect">
            <a:avLst/>
          </a:prstGeom>
          <a:solidFill>
            <a:srgbClr val="0574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5BF37-E623-46BD-B003-6E5414BB0381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11" name="Рисунок 2" descr="ГОСТ Герб Конгу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24900" y="214290"/>
            <a:ext cx="1000132" cy="1144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04374388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отчет2019">
      <a:dk1>
        <a:srgbClr val="000000"/>
      </a:dk1>
      <a:lt1>
        <a:srgbClr val="FFFFFF"/>
      </a:lt1>
      <a:dk2>
        <a:srgbClr val="BCBDC1"/>
      </a:dk2>
      <a:lt2>
        <a:srgbClr val="FFFFFF"/>
      </a:lt2>
      <a:accent1>
        <a:srgbClr val="C00000"/>
      </a:accent1>
      <a:accent2>
        <a:srgbClr val="EF3624"/>
      </a:accent2>
      <a:accent3>
        <a:srgbClr val="2D4E9F"/>
      </a:accent3>
      <a:accent4>
        <a:srgbClr val="0574B9"/>
      </a:accent4>
      <a:accent5>
        <a:srgbClr val="4BACC6"/>
      </a:accent5>
      <a:accent6>
        <a:srgbClr val="16A1DC"/>
      </a:accent6>
      <a:hlink>
        <a:srgbClr val="0000FF"/>
      </a:hlink>
      <a:folHlink>
        <a:srgbClr val="800080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1495</Words>
  <Application>Microsoft Office PowerPoint</Application>
  <PresentationFormat>Лист A4 (210x297 мм)</PresentationFormat>
  <Paragraphs>252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ЗАСЕДАНИЕ СОВЕТА ДЕПУТАТОВ ГОРОДСКОГО ОКРУГА ЛОТОШИНО МОСКОВСКОЙ ОБЛАСТИ</vt:lpstr>
      <vt:lpstr>ОТЧЕТ О ДЕЯТЕЛЬНОСТИ КОНТРОЛЬНО-СЧЕТНОЙ ПАЛАТЫ ГОРОДСКОГО ОКРУГА ЛОТОШИНО МОСКОВСКОЙ ОБЛАСТИ  ЗА 2019 ГОД</vt:lpstr>
      <vt:lpstr>Отчет о деятельности КСП подготовлен на основании:</vt:lpstr>
      <vt:lpstr>Слайд 4</vt:lpstr>
      <vt:lpstr>Основные полномочия  Контрольно-счетной палаты  в 2019 году</vt:lpstr>
      <vt:lpstr>Основные итоги деятельности Контрольно-счетной палаты  в 2019 году</vt:lpstr>
      <vt:lpstr>Проведено 24 экспертизы, контрольных и экспертно-аналитических мероприятий</vt:lpstr>
      <vt:lpstr>ОСНОВНЫЕ ИТОГИ ДЕЯТЕЛЬНОСТИ КОНТРОЛЬНО-СЧЕТНОЙ ПАЛАТЫ  В 2019 ГОДУ</vt:lpstr>
      <vt:lpstr>ОСНОВНЫЕ ИТОГИ ДЕЯТЕЛЬНОСТИ КОНТРОЛЬНО-СЧЕТНОЙ ПАЛАТЫ  В 2019 ГОДУ</vt:lpstr>
      <vt:lpstr>ОСНОВНЫЕ ИТОГИ ДЕЯТЕЛЬНОСТИ КОНТРОЛЬНО-СЧЕТНОЙ ПАЛАТЫ  В 2019 ГОДУ</vt:lpstr>
      <vt:lpstr>ОСНОВНЫЕ ИТОГИ ДЕЯТЕЛЬНОСТИ КОНТРОЛЬНО-СЧЕТНОЙ ПАЛАТЫ  В 2019 ГОДУ</vt:lpstr>
      <vt:lpstr>Слайд 12</vt:lpstr>
      <vt:lpstr>ОСНОВНЫЕ ИТОГИ ДЕЯТЕЛЬНОСТИ КОНТРОЛЬНО-СЧЕТНОЙ ПАЛАТЫ  В 2019 ГОДУ</vt:lpstr>
      <vt:lpstr>КОНТРОЛЬНАЯ ДЕЯТЕЛЬНОСТЬ</vt:lpstr>
      <vt:lpstr>КОНТРОЛЬНАЯ ДЕЯТЕЛЬНОСТЬ</vt:lpstr>
      <vt:lpstr>ПРОВЕДЕНЫ КОНТРОЛЬНЫЕ МЕРОПРИЯТИЯ</vt:lpstr>
      <vt:lpstr>ПРОВЕДЕНЫ КОНТРОЛЬНЫЕ МЕРОПРИЯТИЯ</vt:lpstr>
      <vt:lpstr>ПРОВЕДЕНЫ КОНТРОЛЬНЫЕ МЕРОПРИЯТИЯ</vt:lpstr>
      <vt:lpstr>КОНТРОЛЬНАЯ ДЕЯТЕЛЬНОСТЬ</vt:lpstr>
      <vt:lpstr>КОНТРОЛЬНАЯ ДЕЯТЕЛЬНОСТЬ</vt:lpstr>
      <vt:lpstr>ЭКСПЕРТНО-АНАЛИТИЧЕСКАЯ ДЕЯТЕЛЬНОСТЬ</vt:lpstr>
      <vt:lpstr>ЭКСПЕРТНО-АНАЛИТИЧЕСКАЯ ДЕЯТЕЛЬНОСТЬ</vt:lpstr>
      <vt:lpstr>ЭКСПЕРТНО-АНАЛИТИЧЕСКАЯ ДЕЯТЕЛЬНОСТЬ</vt:lpstr>
      <vt:lpstr>ВЗАИМОДЕЙСТВИЕ</vt:lpstr>
      <vt:lpstr>ВЗАИМОДЕЙСТВИЕ</vt:lpstr>
      <vt:lpstr>ВЗАИМОДЕЙСТВИЕ</vt:lpstr>
      <vt:lpstr>ОБЕСПЕЧЕНИЕ ДЕЯТЕЛЬНОСТИ</vt:lpstr>
      <vt:lpstr>ОБЕСПЕЧЕНИЕ ДЕЯТЕЛЬНОСТИ</vt:lpstr>
      <vt:lpstr>ОБЕСПЕЧЕНИЕ ДЕЯТЕЛЬНОСТИ</vt:lpstr>
      <vt:lpstr>ОБЕСПЕЧЕНИЕ ДЕЯТЕЛЬНОСТИ</vt:lpstr>
      <vt:lpstr>ОБЕСПЕЧЕНИЕ ГЛАСНОСТИ</vt:lpstr>
      <vt:lpstr>ОБЕСПЕЧЕНИЕ ГЛАСНОСТИ</vt:lpstr>
      <vt:lpstr>ЗАКЛЮЧИТЕЛЬНЫЕ ПОЛОЖЕНИЯ</vt:lpstr>
      <vt:lpstr>ЗАКЛЮЧИТЕЛЬНЫЕ ПОЛОЖЕНИЯ</vt:lpstr>
      <vt:lpstr>ПРИОРИТЕТНЫЕ НАПРАВЛЕНИЯ ДЕЯТЕЛЬНОСТИ КСП НА 2020 ГОД</vt:lpstr>
      <vt:lpstr>ЗАСЕДАНИЕ СОВЕТА ДЕПУТАТОВ ГОРОДСКОГО ОКРУГА ЛОТОШИНО МОСКОВСКОЙ ОБЛАСТИ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Косенков Антон Игоревич</dc:creator>
  <cp:lastModifiedBy>Фролова С.Ю.</cp:lastModifiedBy>
  <cp:revision>281</cp:revision>
  <dcterms:created xsi:type="dcterms:W3CDTF">2019-01-25T12:21:46Z</dcterms:created>
  <dcterms:modified xsi:type="dcterms:W3CDTF">2020-03-30T11:31:16Z</dcterms:modified>
</cp:coreProperties>
</file>